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"/>
  </p:notesMasterIdLst>
  <p:sldIdLst>
    <p:sldId id="281" r:id="rId2"/>
    <p:sldId id="267" r:id="rId3"/>
    <p:sldId id="268" r:id="rId4"/>
    <p:sldId id="278" r:id="rId5"/>
    <p:sldId id="282" r:id="rId6"/>
    <p:sldId id="273" r:id="rId7"/>
    <p:sldId id="274" r:id="rId8"/>
    <p:sldId id="283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33F1FE1-626F-484B-83EC-E8C84D79D950}">
          <p14:sldIdLst>
            <p14:sldId id="281"/>
            <p14:sldId id="267"/>
            <p14:sldId id="268"/>
            <p14:sldId id="278"/>
            <p14:sldId id="282"/>
            <p14:sldId id="273"/>
            <p14:sldId id="274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5E1"/>
    <a:srgbClr val="F0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579" autoAdjust="0"/>
    <p:restoredTop sz="94703" autoAdjust="0"/>
  </p:normalViewPr>
  <p:slideViewPr>
    <p:cSldViewPr>
      <p:cViewPr>
        <p:scale>
          <a:sx n="70" d="100"/>
          <a:sy n="70" d="100"/>
        </p:scale>
        <p:origin x="-200" y="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15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E6EA781F-A4F6-BC4D-8203-72DB7E028284}"/>
              </a:ext>
            </a:extLst>
          </p:cNvPr>
          <p:cNvSpPr/>
          <p:nvPr userDrawn="1"/>
        </p:nvSpPr>
        <p:spPr>
          <a:xfrm>
            <a:off x="12135678" y="2100066"/>
            <a:ext cx="6172200" cy="8191500"/>
          </a:xfrm>
          <a:custGeom>
            <a:avLst/>
            <a:gdLst>
              <a:gd name="connsiteX0" fmla="*/ 604442 w 5562600"/>
              <a:gd name="connsiteY0" fmla="*/ 0 h 7467600"/>
              <a:gd name="connsiteX1" fmla="*/ 5562600 w 5562600"/>
              <a:gd name="connsiteY1" fmla="*/ 0 h 7467600"/>
              <a:gd name="connsiteX2" fmla="*/ 5562600 w 5562600"/>
              <a:gd name="connsiteY2" fmla="*/ 7467600 h 7467600"/>
              <a:gd name="connsiteX3" fmla="*/ 0 w 5562600"/>
              <a:gd name="connsiteY3" fmla="*/ 7467600 h 7467600"/>
              <a:gd name="connsiteX4" fmla="*/ 0 w 5562600"/>
              <a:gd name="connsiteY4" fmla="*/ 604442 h 7467600"/>
              <a:gd name="connsiteX5" fmla="*/ 604442 w 5562600"/>
              <a:gd name="connsiteY5" fmla="*/ 0 h 746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7467600">
                <a:moveTo>
                  <a:pt x="604442" y="0"/>
                </a:moveTo>
                <a:lnTo>
                  <a:pt x="5562600" y="0"/>
                </a:lnTo>
                <a:lnTo>
                  <a:pt x="5562600" y="7467600"/>
                </a:lnTo>
                <a:lnTo>
                  <a:pt x="0" y="7467600"/>
                </a:lnTo>
                <a:lnTo>
                  <a:pt x="0" y="604442"/>
                </a:lnTo>
                <a:cubicBezTo>
                  <a:pt x="0" y="270618"/>
                  <a:pt x="270618" y="0"/>
                  <a:pt x="604442" y="0"/>
                </a:cubicBezTo>
                <a:close/>
              </a:path>
            </a:pathLst>
          </a:custGeom>
          <a:solidFill>
            <a:srgbClr val="094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2F3B3E-482D-9B4A-AD19-31B7F0064D44}"/>
              </a:ext>
            </a:extLst>
          </p:cNvPr>
          <p:cNvSpPr/>
          <p:nvPr userDrawn="1"/>
        </p:nvSpPr>
        <p:spPr>
          <a:xfrm>
            <a:off x="13716000" y="0"/>
            <a:ext cx="335280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99348F86-BEE2-6049-88A4-D746D5826D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879897" y="820392"/>
            <a:ext cx="3025006" cy="2170112"/>
            <a:chOff x="0" y="0"/>
            <a:chExt cx="7370620" cy="5287617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48C3F53-6318-7849-BA0D-7BA1257D076D}"/>
                </a:ext>
              </a:extLst>
            </p:cNvPr>
            <p:cNvSpPr/>
            <p:nvPr/>
          </p:nvSpPr>
          <p:spPr>
            <a:xfrm>
              <a:off x="0" y="0"/>
              <a:ext cx="7370572" cy="5287645"/>
            </a:xfrm>
            <a:custGeom>
              <a:avLst/>
              <a:gdLst/>
              <a:ahLst/>
              <a:cxnLst/>
              <a:rect l="l" t="t" r="r" b="b"/>
              <a:pathLst>
                <a:path w="7370572" h="5287645">
                  <a:moveTo>
                    <a:pt x="0" y="0"/>
                  </a:moveTo>
                  <a:lnTo>
                    <a:pt x="7370572" y="0"/>
                  </a:lnTo>
                  <a:lnTo>
                    <a:pt x="7370572" y="5287645"/>
                  </a:lnTo>
                  <a:lnTo>
                    <a:pt x="0" y="5287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198" b="-3198"/>
              </a:stretch>
            </a:blipFill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DF1CD0-ED75-1F45-BC61-DAB180B1F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00067"/>
            <a:ext cx="10591800" cy="6836282"/>
          </a:xfrm>
          <a:noFill/>
          <a:effectLst/>
        </p:spPr>
        <p:txBody>
          <a:bodyPr anchor="ctr" anchorCtr="1">
            <a:normAutofit/>
          </a:bodyPr>
          <a:lstStyle>
            <a:lvl1pPr algn="l">
              <a:defRPr sz="800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63BDB-ED2C-7148-A751-7ABB72CA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58D0-378F-D347-AF15-2F5CB9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30D8E-152B-9341-BD8E-058B2352323A}"/>
              </a:ext>
            </a:extLst>
          </p:cNvPr>
          <p:cNvSpPr txBox="1"/>
          <p:nvPr userDrawn="1"/>
        </p:nvSpPr>
        <p:spPr>
          <a:xfrm>
            <a:off x="12115800" y="8936348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chemeClr val="bg1"/>
                </a:solidFill>
              </a:rPr>
              <a:t>www.careerbytecode.substack.com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17BF3-225F-1241-A78C-68ADA92CABD6}"/>
              </a:ext>
            </a:extLst>
          </p:cNvPr>
          <p:cNvSpPr txBox="1"/>
          <p:nvPr userDrawn="1"/>
        </p:nvSpPr>
        <p:spPr>
          <a:xfrm>
            <a:off x="13704483" y="3949047"/>
            <a:ext cx="33643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World Largest </a:t>
            </a:r>
          </a:p>
          <a:p>
            <a:r>
              <a:rPr lang="en-GB" sz="3200" dirty="0">
                <a:solidFill>
                  <a:schemeClr val="bg1"/>
                </a:solidFill>
              </a:rPr>
              <a:t>Real-Time Projects Platform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b="1" dirty="0">
                <a:solidFill>
                  <a:schemeClr val="bg1"/>
                </a:solidFill>
              </a:rPr>
              <a:t>97 Countries 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242K IT learners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F523FC-6FB3-2147-8C59-62A08B32F9D1}"/>
              </a:ext>
            </a:extLst>
          </p:cNvPr>
          <p:cNvCxnSpPr>
            <a:cxnSpLocks/>
          </p:cNvCxnSpPr>
          <p:nvPr userDrawn="1"/>
        </p:nvCxnSpPr>
        <p:spPr>
          <a:xfrm>
            <a:off x="0" y="1058862"/>
            <a:ext cx="3200400" cy="0"/>
          </a:xfrm>
          <a:prstGeom prst="straightConnector1">
            <a:avLst/>
          </a:prstGeom>
          <a:ln w="101600">
            <a:solidFill>
              <a:srgbClr val="0945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AFAABC6-7807-0147-8943-F9BA39095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68800" y="0"/>
            <a:ext cx="647700" cy="952499"/>
          </a:xfrm>
          <a:prstGeom prst="rect">
            <a:avLst/>
          </a:prstGeom>
          <a:solidFill>
            <a:srgbClr val="0945E1"/>
          </a:solidFill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rgbClr val="F0F0E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73363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E6D9-EC03-1B49-82B9-5196A9A7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4C37F-86C2-8444-8D2B-845A2DB99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238C9-45FF-0042-8616-2CB6FE2C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E4222-23F0-654E-AE1E-040F4024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0676E-A27A-5446-909D-6D24013AB8B8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B6F0B-5447-754E-A8DA-D550CF46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60D79-AB05-A54E-B0B1-81AC85B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27996B-7DE1-9841-8658-0C5FB42CAC7C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044263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EE1C-3F0C-4441-B910-5A13A997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061B1-6401-8E47-8157-CBBCF19E3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268AE-EBAF-EF43-89A7-EDAAAE04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3AF0-D3F0-A34E-9448-5C4E0B78BAB0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BDB6-C924-5348-A408-1B1326F9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579FB-B43E-0E4E-B060-CF23B8A7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6D0CFA-1B48-EF42-8BB0-87554208E403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78470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72734-AE8C-4547-9660-554B224C7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BC1C8-7020-8A48-BCE8-7FDF4600B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BED8-4317-8849-9F6E-95EAB5FB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17F03-8241-AA45-9D61-66462B240F1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2CAF1-0516-9C4D-A2BC-9C0302D9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5AC0E-2629-7F4F-AAA2-FB1F925B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E61EE7-6386-C447-B031-56DFA08376C6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725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411F-B5D6-8841-A142-2227E7EC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EECD-D94E-AD4A-B31B-60639991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D6A9-F011-2A45-A983-1F7B4027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563C-2FC6-9B47-8339-C9BFF5C47A5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D0D0-794A-C14B-A95E-8AF96E89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8EF9-401C-B74E-8C79-185B245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72AC0F-9A1E-5A4D-8A12-DAA9F3186BAE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6505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43D9-533A-5F49-816B-4E131C13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91CE4-3DF0-F84C-9E5C-5FFD27017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52C01-A336-0045-BC4B-88A81EC8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0E4F-2F2A-2646-B65A-70143B004045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E702-3FC4-8445-947E-C2296C9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C66B6-D0F5-A441-AE19-B6013033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6E8576-0228-B840-9CCD-3AC678CC5378}"/>
              </a:ext>
            </a:extLst>
          </p:cNvPr>
          <p:cNvCxnSpPr>
            <a:cxnSpLocks/>
          </p:cNvCxnSpPr>
          <p:nvPr userDrawn="1"/>
        </p:nvCxnSpPr>
        <p:spPr>
          <a:xfrm>
            <a:off x="0" y="1058862"/>
            <a:ext cx="3200400" cy="0"/>
          </a:xfrm>
          <a:prstGeom prst="straightConnector1">
            <a:avLst/>
          </a:prstGeom>
          <a:ln w="101600">
            <a:solidFill>
              <a:srgbClr val="0945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98794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EEC4-F473-9A43-A465-775295598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7B96E-1D22-4C42-88B0-B049C6ABE88B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CC85E3-401D-6C48-BB7C-F50CA28ACC5D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946149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6057900"/>
            <a:ext cx="7810500" cy="3208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8FBB-4DB5-E64E-B641-633FA0AA837E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97DC3-4002-8342-91C6-38791021EE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52" y="2536825"/>
            <a:ext cx="6785548" cy="6785548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30571F7-F71D-DB49-9B98-AF865D62F4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220200" y="2713220"/>
            <a:ext cx="3962400" cy="307639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91061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687-337C-6549-AA89-D18A982A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0AEE2-82E9-E240-B916-CE2D52C5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4C729-FF18-3247-877C-9061434E6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1236E-3422-724D-9FFD-58E8E9776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537E0-2F07-8145-B628-BF51DCAE9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7E82-A164-3849-82BB-4663F570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67217-0D85-714F-BD77-48499C7EAB6F}" type="datetime1">
              <a:rPr lang="en-GB" smtClean="0"/>
              <a:t>07/07/2025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6AF18-2A48-B143-B550-52C34AD3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9038F-5CA3-A445-B750-F6A59C32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2CD35-9647-FC4E-BD1B-A19D5DCA8CB5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8429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F627-24C5-2F44-BFCF-5DAD2ABD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87E95-9647-FF4E-840F-F82B97A4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BB93-ED84-3F4E-9C10-605CC23859F7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4BD92-736F-B94F-AFE7-83215681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134A1-FB4E-E442-931C-45A9390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CA9262-5BAC-304B-94A7-002BE013FDB0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50767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89CC6-AC20-C241-AA64-84436698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87F90-015B-874D-9706-92195A6BF1FF}" type="datetime1">
              <a:rPr lang="en-GB" smtClean="0"/>
              <a:t>07/07/2025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46C0C-0AE7-D448-BD49-60271747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C007-46D6-4D4A-BDC7-B165BA80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18DA6E-85C4-A649-8883-17A72888B7C3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02244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59DF-BEB9-9E48-907C-203B0E2B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052E-0607-924E-91C9-8BC0A797A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18214-1194-A44C-8CFE-ACE36056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5ED2C-7FB2-6C4B-BC24-101BFCD5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3197-7503-CE48-BF49-80305CA7639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2650C-3B61-454C-A461-6AC0B749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EB3C4-14A2-FB44-80C2-A6C0B5C8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AA784E-23A3-7C4C-ABE7-98F74F095B80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18288000" cy="0"/>
          </a:xfrm>
          <a:prstGeom prst="straightConnector1">
            <a:avLst/>
          </a:prstGeom>
          <a:ln w="101600">
            <a:solidFill>
              <a:srgbClr val="0945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0555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685C7-D07B-4D4F-8025-56728B77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7C699-A0CF-6841-9A55-F54274FE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BE5A1-268B-8D41-8209-AB339A206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7239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rgbClr val="0945E1"/>
                </a:solidFill>
                <a:latin typeface="+mj-lt"/>
              </a:defRPr>
            </a:lvl1pPr>
          </a:lstStyle>
          <a:p>
            <a:fld id="{BA4AFFD5-605F-674B-BBEB-C3759FDBDBFB}" type="datetime1">
              <a:rPr lang="en-GB" smtClean="0"/>
              <a:t>07/07/2025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F3CD-3A46-7644-BD7A-489EBDB9C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82800" y="9534525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945E1"/>
                </a:solidFill>
                <a:latin typeface="+mj-lt"/>
              </a:defRPr>
            </a:lvl1pPr>
          </a:lstStyle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FA027-677F-5548-9847-C6694E3D5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68800" y="0"/>
            <a:ext cx="647700" cy="952499"/>
          </a:xfrm>
          <a:prstGeom prst="rect">
            <a:avLst/>
          </a:prstGeom>
          <a:solidFill>
            <a:srgbClr val="0945E1"/>
          </a:solidFill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rgbClr val="F0F0E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C7289-04D3-2D4B-8767-28A2BCECDC56}"/>
              </a:ext>
            </a:extLst>
          </p:cNvPr>
          <p:cNvGrpSpPr/>
          <p:nvPr userDrawn="1"/>
        </p:nvGrpSpPr>
        <p:grpSpPr>
          <a:xfrm>
            <a:off x="7611994" y="9615624"/>
            <a:ext cx="3064012" cy="404676"/>
            <a:chOff x="7156658" y="9534525"/>
            <a:chExt cx="4146825" cy="547688"/>
          </a:xfrm>
        </p:grpSpPr>
        <p:pic>
          <p:nvPicPr>
            <p:cNvPr id="9" name="Picture 2" descr="Medium ">
              <a:extLst>
                <a:ext uri="{FF2B5EF4-FFF2-40B4-BE49-F238E27FC236}">
                  <a16:creationId xmlns:a16="http://schemas.microsoft.com/office/drawing/2014/main" id="{CBD4F6A7-BF9C-6545-8A7A-FC2C1787F1A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658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nstagram ">
              <a:extLst>
                <a:ext uri="{FF2B5EF4-FFF2-40B4-BE49-F238E27FC236}">
                  <a16:creationId xmlns:a16="http://schemas.microsoft.com/office/drawing/2014/main" id="{B2B3EA02-3E88-2047-BAA9-0429B2E63B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312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Twitter ">
              <a:extLst>
                <a:ext uri="{FF2B5EF4-FFF2-40B4-BE49-F238E27FC236}">
                  <a16:creationId xmlns:a16="http://schemas.microsoft.com/office/drawing/2014/main" id="{72D6371E-4738-464F-B2E8-030339E1ACA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6139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Github ">
              <a:extLst>
                <a:ext uri="{FF2B5EF4-FFF2-40B4-BE49-F238E27FC236}">
                  <a16:creationId xmlns:a16="http://schemas.microsoft.com/office/drawing/2014/main" id="{994B50B4-19EB-5940-BD83-4A9D77B2E5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5966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Youtube ">
              <a:extLst>
                <a:ext uri="{FF2B5EF4-FFF2-40B4-BE49-F238E27FC236}">
                  <a16:creationId xmlns:a16="http://schemas.microsoft.com/office/drawing/2014/main" id="{6E5AB077-1F3D-634F-9A18-4610F4CB371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48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Linkedin ">
              <a:extLst>
                <a:ext uri="{FF2B5EF4-FFF2-40B4-BE49-F238E27FC236}">
                  <a16:creationId xmlns:a16="http://schemas.microsoft.com/office/drawing/2014/main" id="{684D8506-0B27-DB4B-8BEB-75DF9863DE9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579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F06400-F067-4A4E-B52A-A461FB0E2074}"/>
              </a:ext>
            </a:extLst>
          </p:cNvPr>
          <p:cNvGrpSpPr/>
          <p:nvPr userDrawn="1"/>
        </p:nvGrpSpPr>
        <p:grpSpPr>
          <a:xfrm>
            <a:off x="17068800" y="9775031"/>
            <a:ext cx="1219200" cy="70779"/>
            <a:chOff x="17068800" y="9775031"/>
            <a:chExt cx="1219200" cy="7077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DFC52D8-EF12-C544-9327-3D022BC121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7068800" y="9775031"/>
              <a:ext cx="1219200" cy="16669"/>
            </a:xfrm>
            <a:prstGeom prst="line">
              <a:avLst/>
            </a:prstGeom>
            <a:ln w="12700">
              <a:solidFill>
                <a:srgbClr val="0945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E26B707-71EE-534C-B467-A369A705AD3A}"/>
                </a:ext>
              </a:extLst>
            </p:cNvPr>
            <p:cNvCxnSpPr/>
            <p:nvPr userDrawn="1"/>
          </p:nvCxnSpPr>
          <p:spPr>
            <a:xfrm flipV="1">
              <a:off x="17068800" y="9829141"/>
              <a:ext cx="1219200" cy="16669"/>
            </a:xfrm>
            <a:prstGeom prst="line">
              <a:avLst/>
            </a:prstGeom>
            <a:ln w="12700">
              <a:solidFill>
                <a:srgbClr val="0945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80F0D3-2A6B-6340-B997-9F0AD8C08B50}"/>
              </a:ext>
            </a:extLst>
          </p:cNvPr>
          <p:cNvGrpSpPr/>
          <p:nvPr userDrawn="1"/>
        </p:nvGrpSpPr>
        <p:grpSpPr>
          <a:xfrm>
            <a:off x="0" y="9775031"/>
            <a:ext cx="1219200" cy="70779"/>
            <a:chOff x="17068800" y="9775031"/>
            <a:chExt cx="1219200" cy="7077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629CBA-5FF5-3148-B424-3BC985CA96D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7068800" y="9775031"/>
              <a:ext cx="1219200" cy="16669"/>
            </a:xfrm>
            <a:prstGeom prst="line">
              <a:avLst/>
            </a:prstGeom>
            <a:ln w="12700">
              <a:solidFill>
                <a:srgbClr val="0945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6AB1A13-2F95-724A-B980-D595B63DFC36}"/>
                </a:ext>
              </a:extLst>
            </p:cNvPr>
            <p:cNvCxnSpPr/>
            <p:nvPr userDrawn="1"/>
          </p:nvCxnSpPr>
          <p:spPr>
            <a:xfrm flipV="1">
              <a:off x="17068800" y="9829141"/>
              <a:ext cx="1219200" cy="16669"/>
            </a:xfrm>
            <a:prstGeom prst="line">
              <a:avLst/>
            </a:prstGeom>
            <a:ln w="12700">
              <a:solidFill>
                <a:srgbClr val="0945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22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 spd="slow">
    <p:push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945E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" userDrawn="1">
          <p15:clr>
            <a:srgbClr val="F26B43"/>
          </p15:clr>
        </p15:guide>
        <p15:guide id="2" pos="10752" userDrawn="1">
          <p15:clr>
            <a:srgbClr val="F26B43"/>
          </p15:clr>
        </p15:guide>
        <p15:guide id="3" orient="horz" pos="312" userDrawn="1">
          <p15:clr>
            <a:srgbClr val="F26B43"/>
          </p15:clr>
        </p15:guide>
        <p15:guide id="4" orient="horz" pos="5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4214-D33C-6147-A11F-D4CF5A41D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Hosting a Static Website on Amazon S3 with Secure Access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84974-80D6-3B4B-95B6-D1F3D470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E6D9-05A8-5D42-9A1B-175951D7D771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6F765-D3CF-A245-A1BB-1F51F82E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0A674-8611-2140-AF32-05A878226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8719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94CD-131F-2D42-9CAF-C072BA3C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8785-BAF2-064D-B211-15B570B14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Vibin</a:t>
            </a:r>
            <a:r>
              <a:rPr lang="en-US" b="1" dirty="0"/>
              <a:t> </a:t>
            </a:r>
            <a:r>
              <a:rPr lang="en-US" b="1" dirty="0" err="1"/>
              <a:t>Cholayil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I’m a </a:t>
            </a:r>
            <a:r>
              <a:rPr lang="en-US" b="1" dirty="0"/>
              <a:t>DevOps and Cloud Engineer </a:t>
            </a:r>
            <a:r>
              <a:rPr lang="en-US" dirty="0"/>
              <a:t>specialize in delivering fast, efficient solutions across the Agile software development lifecycle.</a:t>
            </a:r>
          </a:p>
          <a:p>
            <a:pPr marL="0" indent="0">
              <a:buNone/>
            </a:pPr>
            <a:r>
              <a:rPr lang="en-US" dirty="0"/>
              <a:t>Excel in building, scaling, and maintaining cloud-native applications using a wide range of DevOps tools. </a:t>
            </a:r>
          </a:p>
          <a:p>
            <a:pPr marL="0" indent="0">
              <a:buNone/>
            </a:pPr>
            <a:r>
              <a:rPr lang="en-US" dirty="0"/>
              <a:t>I focus on system stability, security, and infrastructure management, deploying and maintaining applications, configuring CI/CD pipelines, and managing AWS and Azure services.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EAA20A-2CF6-684A-B50E-475EF0BD8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50" y="2738438"/>
            <a:ext cx="6527800" cy="652780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1EA0FE-CB96-3841-B7B2-82350C1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8798-05FF-EC49-988C-1723BE3D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464B-D829-D94B-918C-36DFA794DE98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6B23E-070C-4048-97C6-19C98321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856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62DC-E04C-FA49-93D7-A4248140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B9C4-9550-9F4F-8049-D22AE4E78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Amazon S3 (Simple Storage Service) </a:t>
            </a:r>
            <a:r>
              <a:rPr lang="en-US" dirty="0"/>
              <a:t>serverless, scalable alternative that enables users to host static websites with minimal configuration.</a:t>
            </a:r>
          </a:p>
          <a:p>
            <a:r>
              <a:rPr lang="en-GB" dirty="0"/>
              <a:t>Hosting Static Websites</a:t>
            </a:r>
            <a:endParaRPr lang="en-US" dirty="0"/>
          </a:p>
          <a:p>
            <a:r>
              <a:rPr lang="en-GB" dirty="0"/>
              <a:t>Scalable and Cost-Effective</a:t>
            </a:r>
            <a:endParaRPr lang="en-US" dirty="0"/>
          </a:p>
          <a:p>
            <a:r>
              <a:rPr lang="en-GB" dirty="0"/>
              <a:t>Global Content Delivery</a:t>
            </a:r>
            <a:endParaRPr lang="en-US" dirty="0"/>
          </a:p>
          <a:p>
            <a:r>
              <a:rPr lang="en-GB" dirty="0"/>
              <a:t>Security with Simple Access Control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DDD45-9CB7-504A-9AEE-115E3D87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F28A0-0193-024C-B014-4D8AC28E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446B-C205-A14B-9E47-FFE43DE0FC12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15FD0-6FC6-F04A-A6A4-129F11B4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6465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7727-C73E-1441-B4C9-928E7A40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D346-30B2-1943-9943-8C816579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applications increasingly demand </a:t>
            </a:r>
            <a:r>
              <a:rPr lang="en-US" b="1" dirty="0"/>
              <a:t>cost-effective, highly available, </a:t>
            </a:r>
            <a:r>
              <a:rPr lang="en-US" dirty="0"/>
              <a:t>and </a:t>
            </a:r>
            <a:r>
              <a:rPr lang="en-US" b="1" dirty="0"/>
              <a:t>globally accessible</a:t>
            </a:r>
            <a:r>
              <a:rPr lang="en-US" dirty="0"/>
              <a:t> solutions for hosting static content.</a:t>
            </a:r>
          </a:p>
          <a:p>
            <a:r>
              <a:rPr lang="en-US" dirty="0"/>
              <a:t>Traditional web hosting approaches involve managing </a:t>
            </a:r>
            <a:r>
              <a:rPr lang="en-US" b="1" dirty="0"/>
              <a:t>web servers, configuring complex software stacks, </a:t>
            </a:r>
            <a:r>
              <a:rPr lang="en-US" dirty="0"/>
              <a:t>and incurring </a:t>
            </a:r>
            <a:r>
              <a:rPr lang="en-US" b="1" dirty="0"/>
              <a:t>high operational overhead.</a:t>
            </a:r>
          </a:p>
          <a:p>
            <a:r>
              <a:rPr lang="en-GB" dirty="0"/>
              <a:t>S3 has critical </a:t>
            </a:r>
            <a:r>
              <a:rPr lang="en-GB" b="1" dirty="0"/>
              <a:t>security and access management challenges </a:t>
            </a:r>
            <a:r>
              <a:rPr lang="en-GB" dirty="0"/>
              <a:t>when exposing buckets to the public:</a:t>
            </a:r>
          </a:p>
          <a:p>
            <a:pPr lvl="1"/>
            <a:r>
              <a:rPr lang="en-US" dirty="0"/>
              <a:t>Unrestricted Public Access Risks</a:t>
            </a:r>
          </a:p>
          <a:p>
            <a:pPr lvl="1"/>
            <a:r>
              <a:rPr lang="en-US" dirty="0"/>
              <a:t>Lack of Granular Control</a:t>
            </a:r>
          </a:p>
          <a:p>
            <a:pPr lvl="1"/>
            <a:r>
              <a:rPr lang="en-US" dirty="0"/>
              <a:t>Secure Integration with Other AWS Services</a:t>
            </a:r>
          </a:p>
          <a:p>
            <a:pPr lvl="1"/>
            <a:r>
              <a:rPr lang="en-US" dirty="0"/>
              <a:t>Compliance and Data Protection</a:t>
            </a:r>
          </a:p>
          <a:p>
            <a:pPr lvl="1"/>
            <a:r>
              <a:rPr lang="en-US" dirty="0"/>
              <a:t>Visibility and Debugging Issues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59EA-5704-6344-9512-E9DFF670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563C-2FC6-9B47-8339-C9BFF5C47A53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2374D-7875-424C-8E87-6BA7E357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08BE-B532-D648-9C2A-56B42DC1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3976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ECE-A8DD-4D40-B1B1-8579A63D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23A20-58CA-324B-93DA-DDFB11BB4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BB93-ED84-3F4E-9C10-605CC23859F7}" type="datetime1">
              <a:rPr lang="en-GB" smtClean="0"/>
              <a:t>07/07/2025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5756C-F9F4-A548-ADF2-10757CC3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933AB-34C5-DA4A-A582-EFA5B93F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41262F-6F25-B94E-B68A-6FFC5275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2971800"/>
            <a:ext cx="134747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88646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an AWS account.</a:t>
            </a:r>
          </a:p>
          <a:p>
            <a:r>
              <a:rPr lang="en-US" dirty="0"/>
              <a:t>Familiarity with AWS S3, IAM (Identity and Access Management), and Bucket Policies.</a:t>
            </a:r>
          </a:p>
          <a:p>
            <a:r>
              <a:rPr lang="en-US" dirty="0"/>
              <a:t>A basic understanding of static website hosting concepts.</a:t>
            </a:r>
          </a:p>
          <a:p>
            <a:r>
              <a:rPr lang="en-US" dirty="0"/>
              <a:t>AWS Management Console access.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DDAD4-75CE-E04E-B663-A8601AE7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1852-7CC7-EE46-A628-CDE3ECF3A714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555BD-1BDA-8F40-A7CE-8CEC67E7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5721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B5E-868B-EF44-A6E2-6E88C35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A4F7-1301-544B-A004-15F14DCE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Configuring a Secure Bucket Policy</a:t>
            </a:r>
          </a:p>
          <a:p>
            <a:r>
              <a:rPr lang="en-GB" dirty="0"/>
              <a:t>Prepare S3 Bucket</a:t>
            </a:r>
            <a:endParaRPr lang="en-US" dirty="0"/>
          </a:p>
          <a:p>
            <a:r>
              <a:rPr lang="en-US" dirty="0"/>
              <a:t>Enable Static Website Hosting</a:t>
            </a:r>
          </a:p>
          <a:p>
            <a:r>
              <a:rPr lang="en-US" dirty="0"/>
              <a:t>Define a Bucket Policy</a:t>
            </a:r>
          </a:p>
          <a:p>
            <a:r>
              <a:rPr lang="en-US" dirty="0"/>
              <a:t> Test Website Access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05AB5-AFE8-8747-B825-2BD0D8A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F711-E84F-F04A-AFC6-633A43796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EB1A-F278-5D45-A088-26F0F15DD090}" type="datetime1">
              <a:rPr lang="en-GB" smtClean="0"/>
              <a:t>07/07/2025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169E-91D4-374C-BE11-459A15BD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7847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76AA-15CF-8B4F-B310-624905BB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5C7FD-67C3-5542-BF85-5E09B42A40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Please Follow me in </a:t>
            </a:r>
            <a:r>
              <a:rPr lang="en-US" dirty="0" err="1"/>
              <a:t>Linkedin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945E1"/>
                </a:solidFill>
              </a:rPr>
              <a:t>www.linkedin.com</a:t>
            </a:r>
            <a:r>
              <a:rPr lang="en-US" dirty="0">
                <a:solidFill>
                  <a:srgbClr val="0945E1"/>
                </a:solidFill>
              </a:rPr>
              <a:t>/in/</a:t>
            </a:r>
            <a:r>
              <a:rPr lang="en-US" dirty="0" err="1">
                <a:solidFill>
                  <a:srgbClr val="0945E1"/>
                </a:solidFill>
              </a:rPr>
              <a:t>vibincholayil</a:t>
            </a:r>
            <a:endParaRPr lang="en-US" dirty="0">
              <a:solidFill>
                <a:srgbClr val="0945E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044A2-8A24-7A45-A63A-B3669D6C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8FBB-4DB5-E64E-B641-633FA0AA837E}" type="datetime1">
              <a:rPr lang="en-GB" smtClean="0"/>
              <a:t>07/07/2025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C825F-B6F2-C24C-9661-952540C2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8B44A-31C9-0E43-A8DB-C7E34F91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F60AB4-5352-6B4E-AD74-F55B9BF663D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12" y="2713038"/>
            <a:ext cx="3076575" cy="3076575"/>
          </a:xfrm>
        </p:spPr>
      </p:pic>
    </p:spTree>
    <p:extLst>
      <p:ext uri="{BB962C8B-B14F-4D97-AF65-F5344CB8AC3E}">
        <p14:creationId xmlns:p14="http://schemas.microsoft.com/office/powerpoint/2010/main" val="298247221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</TotalTime>
  <Words>299</Words>
  <Application>Microsoft Macintosh PowerPoint</Application>
  <PresentationFormat>Custom</PresentationFormat>
  <Paragraphs>66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Calibri Light</vt:lpstr>
      <vt:lpstr>Arial Rounded MT Bold</vt:lpstr>
      <vt:lpstr>Custom Design</vt:lpstr>
      <vt:lpstr>Hosting a Static Website on Amazon S3 with Secure Access</vt:lpstr>
      <vt:lpstr>About Me</vt:lpstr>
      <vt:lpstr>About Session</vt:lpstr>
      <vt:lpstr>Problem Statement</vt:lpstr>
      <vt:lpstr>Diagram</vt:lpstr>
      <vt:lpstr>Prerequisites</vt:lpstr>
      <vt:lpstr>Implementation Steps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CareerByteCode - Template.pptx</dc:title>
  <cp:lastModifiedBy>Microsoft Office User</cp:lastModifiedBy>
  <cp:revision>14</cp:revision>
  <dcterms:created xsi:type="dcterms:W3CDTF">2006-08-16T00:00:00Z</dcterms:created>
  <dcterms:modified xsi:type="dcterms:W3CDTF">2025-07-07T15:27:59Z</dcterms:modified>
  <dc:identifier>DAGrtlig_jk</dc:identifier>
</cp:coreProperties>
</file>